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sldIdLst>
    <p:sldId id="257" r:id="rId2"/>
    <p:sldId id="302" r:id="rId3"/>
    <p:sldId id="272" r:id="rId4"/>
    <p:sldId id="273" r:id="rId5"/>
    <p:sldId id="258" r:id="rId6"/>
    <p:sldId id="259" r:id="rId7"/>
    <p:sldId id="274" r:id="rId8"/>
    <p:sldId id="260" r:id="rId9"/>
    <p:sldId id="263" r:id="rId10"/>
    <p:sldId id="264" r:id="rId11"/>
    <p:sldId id="266" r:id="rId12"/>
    <p:sldId id="303" r:id="rId13"/>
    <p:sldId id="261" r:id="rId14"/>
    <p:sldId id="276" r:id="rId15"/>
    <p:sldId id="298" r:id="rId16"/>
    <p:sldId id="278" r:id="rId17"/>
    <p:sldId id="280" r:id="rId18"/>
    <p:sldId id="282" r:id="rId19"/>
    <p:sldId id="28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776" autoAdjust="0"/>
  </p:normalViewPr>
  <p:slideViewPr>
    <p:cSldViewPr>
      <p:cViewPr varScale="1">
        <p:scale>
          <a:sx n="78" d="100"/>
          <a:sy n="78" d="100"/>
        </p:scale>
        <p:origin x="-27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062E33-46A1-43FD-9435-EB1A8917C3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DA33DD-34C1-4A59-A2EA-19BD001E2B8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21BE43-52F1-463C-A0BA-16F6803EE4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05D946-6A3D-4565-93C7-ADA5A63E7A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B02131-F485-4031-A84F-515883295B5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6DA593-3B1E-4C38-A7CD-EE11786EFA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5512F1D-A2EE-49A1-97E4-7D0C162D8B4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E0F2E78-FADD-4D11-94CF-13497D89E69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E48DF4C-5AAC-46AE-BF86-66B183C16F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0B5E2C-3587-461F-A140-57E0A8EA5B3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950FAC-BA24-4C2A-A200-1880E0C957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05D632A-79E1-41ED-84B3-97F7D460F1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VKo_j1FtHW8" TargetMode="External"/><Relationship Id="rId2" Type="http://schemas.openxmlformats.org/officeDocument/2006/relationships/hyperlink" Target="http://www.youtube.com/watch?v=NCXynjpFaK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youtube.com/watch?v=xDbe0WD-aMI"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smtClean="0">
                <a:latin typeface="Arial Black" pitchFamily="34" charset="0"/>
              </a:rPr>
              <a:t>Freud’s Psychoanalysis: Beneath Consciousness</a:t>
            </a:r>
          </a:p>
        </p:txBody>
      </p:sp>
      <p:sp>
        <p:nvSpPr>
          <p:cNvPr id="93187" name="Rectangle 3"/>
          <p:cNvSpPr>
            <a:spLocks noGrp="1" noChangeArrowheads="1"/>
          </p:cNvSpPr>
          <p:nvPr>
            <p:ph idx="1"/>
          </p:nvPr>
        </p:nvSpPr>
        <p:spPr>
          <a:xfrm>
            <a:off x="457200" y="1524000"/>
            <a:ext cx="8229600" cy="5334000"/>
          </a:xfrm>
        </p:spPr>
        <p:txBody>
          <a:bodyPr/>
          <a:lstStyle/>
          <a:p>
            <a:pPr eaLnBrk="1" hangingPunct="1"/>
            <a:r>
              <a:rPr lang="en-US" sz="2400" smtClean="0">
                <a:latin typeface="Tahoma" charset="0"/>
              </a:rPr>
              <a:t>Psychoanalysis Formally started in 1895, when Freud – with his colleague Breuer – published “Studies on Hysteria,” which marked to beginning of Freud’s own clinical studies.</a:t>
            </a:r>
          </a:p>
          <a:p>
            <a:pPr eaLnBrk="1" hangingPunct="1"/>
            <a:r>
              <a:rPr lang="en-US" sz="2400" smtClean="0">
                <a:latin typeface="Tahoma" charset="0"/>
              </a:rPr>
              <a:t>Based in clinical observations, not laboratory observations, psychoanalysis represents a separate paradigm for understanding the causes of human behavior. </a:t>
            </a:r>
          </a:p>
          <a:p>
            <a:pPr eaLnBrk="1" hangingPunct="1"/>
            <a:r>
              <a:rPr lang="en-US" sz="2400" smtClean="0">
                <a:latin typeface="Tahoma" charset="0"/>
              </a:rPr>
              <a:t>In terms of timeframe, the rise of psychoanalysis occurred at the same time of rise of behaviorism, but psychoanalysis was more popular with the public and clinicians than with the researchers.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latin typeface="Arial Black" pitchFamily="34" charset="0"/>
              </a:rPr>
              <a:t>Catharsis</a:t>
            </a:r>
          </a:p>
        </p:txBody>
      </p:sp>
      <p:sp>
        <p:nvSpPr>
          <p:cNvPr id="108547" name="Rectangle 3"/>
          <p:cNvSpPr>
            <a:spLocks noGrp="1" noChangeArrowheads="1"/>
          </p:cNvSpPr>
          <p:nvPr>
            <p:ph idx="1"/>
          </p:nvPr>
        </p:nvSpPr>
        <p:spPr>
          <a:xfrm>
            <a:off x="457200" y="1524000"/>
            <a:ext cx="8229600" cy="5029200"/>
          </a:xfrm>
        </p:spPr>
        <p:txBody>
          <a:bodyPr rtlCol="0">
            <a:normAutofit lnSpcReduction="10000"/>
          </a:bodyPr>
          <a:lstStyle/>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Emotionally laden thoughts become “pathogenic ideas”, and were manifested in physical symptoms.</a:t>
            </a:r>
          </a:p>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Pathogenic ideas are usually related to trauma. (Note current emphasis on PTSD)</a:t>
            </a:r>
          </a:p>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Catharsis created an emotional release of the otherwise suppressed thoughts which create the hysteria and associated physical symptoms.</a:t>
            </a:r>
          </a:p>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The catharsis occurred during hypnotic trances or during deep relaxation.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5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latin typeface="Arial Black" pitchFamily="34" charset="0"/>
              </a:rPr>
              <a:t>Catharsis and Hypnosis</a:t>
            </a:r>
          </a:p>
        </p:txBody>
      </p:sp>
      <p:sp>
        <p:nvSpPr>
          <p:cNvPr id="110595" name="Rectangle 3"/>
          <p:cNvSpPr>
            <a:spLocks noGrp="1" noChangeArrowheads="1"/>
          </p:cNvSpPr>
          <p:nvPr>
            <p:ph idx="1"/>
          </p:nvPr>
        </p:nvSpPr>
        <p:spPr>
          <a:xfrm>
            <a:off x="381000" y="1600200"/>
            <a:ext cx="8229600" cy="5257800"/>
          </a:xfrm>
        </p:spPr>
        <p:txBody>
          <a:bodyPr/>
          <a:lstStyle/>
          <a:p>
            <a:pPr eaLnBrk="1" hangingPunct="1">
              <a:lnSpc>
                <a:spcPct val="90000"/>
              </a:lnSpc>
            </a:pPr>
            <a:r>
              <a:rPr lang="en-US" smtClean="0">
                <a:latin typeface="Tahoma" charset="0"/>
              </a:rPr>
              <a:t>In using hypnosis for cathartic releases, Breuer and Freud found problems which stemmed from basic problems related to defense mechanism in psychoanalysis.</a:t>
            </a:r>
          </a:p>
          <a:p>
            <a:pPr lvl="1" eaLnBrk="1" hangingPunct="1">
              <a:lnSpc>
                <a:spcPct val="90000"/>
              </a:lnSpc>
            </a:pPr>
            <a:r>
              <a:rPr lang="en-US" smtClean="0">
                <a:latin typeface="Tahoma" charset="0"/>
              </a:rPr>
              <a:t>Resistance – as a patient came closer to the traumatic memory, they were more hesitant.</a:t>
            </a:r>
          </a:p>
          <a:p>
            <a:pPr lvl="1" eaLnBrk="1" hangingPunct="1">
              <a:lnSpc>
                <a:spcPct val="90000"/>
              </a:lnSpc>
            </a:pPr>
            <a:r>
              <a:rPr lang="en-US" smtClean="0">
                <a:latin typeface="Tahoma" charset="0"/>
              </a:rPr>
              <a:t>Transference – patients can take feeling for a significant other and transfer the feelings towards the therapist (good and bad).</a:t>
            </a:r>
          </a:p>
          <a:p>
            <a:pPr lvl="1" eaLnBrk="1" hangingPunct="1">
              <a:lnSpc>
                <a:spcPct val="90000"/>
              </a:lnSpc>
            </a:pPr>
            <a:r>
              <a:rPr lang="en-US" smtClean="0">
                <a:latin typeface="Tahoma" charset="0"/>
              </a:rPr>
              <a:t>Countertransference – the therapist becomes emotionally involved with the patient.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a:lstStyle/>
          <a:p>
            <a:r>
              <a:rPr lang="en-US" smtClean="0">
                <a:hlinkClick r:id="rId2"/>
              </a:rPr>
              <a:t>http</a:t>
            </a:r>
            <a:r>
              <a:rPr lang="en-US" dirty="0" smtClean="0">
                <a:hlinkClick r:id="rId2"/>
              </a:rPr>
              <a:t>://www.youtube.com/watch?v=NCXynjpFaKU</a:t>
            </a:r>
            <a:endParaRPr lang="en-US" dirty="0" smtClean="0">
              <a:hlinkClick r:id="rId3"/>
            </a:endParaRPr>
          </a:p>
          <a:p>
            <a:r>
              <a:rPr lang="en-US" dirty="0" smtClean="0">
                <a:hlinkClick r:id="rId3"/>
              </a:rPr>
              <a:t>http://www.youtube.com/watch?v=Kw8vkSSuHHo</a:t>
            </a:r>
          </a:p>
          <a:p>
            <a:r>
              <a:rPr lang="en-US" dirty="0" smtClean="0">
                <a:hlinkClick r:id="rId3"/>
              </a:rPr>
              <a:t>www.</a:t>
            </a:r>
            <a:r>
              <a:rPr lang="en-US" b="1" dirty="0" smtClean="0">
                <a:hlinkClick r:id="rId3"/>
              </a:rPr>
              <a:t>youtube.com</a:t>
            </a:r>
            <a:r>
              <a:rPr lang="en-US" dirty="0" smtClean="0">
                <a:hlinkClick r:id="rId3"/>
              </a:rPr>
              <a:t>/watch?v=VKo_j1FtHW8</a:t>
            </a:r>
            <a:r>
              <a:rPr lang="en-US"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28600"/>
            <a:ext cx="8229600" cy="1143000"/>
          </a:xfrm>
        </p:spPr>
        <p:txBody>
          <a:bodyPr/>
          <a:lstStyle/>
          <a:p>
            <a:pPr eaLnBrk="1" hangingPunct="1"/>
            <a:r>
              <a:rPr lang="en-US" smtClean="0">
                <a:latin typeface="Arial Black" pitchFamily="34" charset="0"/>
              </a:rPr>
              <a:t>Facts about Hypnosis</a:t>
            </a:r>
          </a:p>
        </p:txBody>
      </p:sp>
      <p:sp>
        <p:nvSpPr>
          <p:cNvPr id="105475" name="Rectangle 3"/>
          <p:cNvSpPr>
            <a:spLocks noGrp="1" noChangeArrowheads="1"/>
          </p:cNvSpPr>
          <p:nvPr>
            <p:ph idx="1"/>
          </p:nvPr>
        </p:nvSpPr>
        <p:spPr>
          <a:xfrm>
            <a:off x="457200" y="1600200"/>
            <a:ext cx="8229600" cy="5562600"/>
          </a:xfrm>
        </p:spPr>
        <p:txBody>
          <a:bodyPr/>
          <a:lstStyle/>
          <a:p>
            <a:pPr algn="ctr" eaLnBrk="1" hangingPunct="1">
              <a:buFont typeface="Wingdings" pitchFamily="2" charset="2"/>
              <a:buNone/>
            </a:pPr>
            <a:r>
              <a:rPr lang="en-US" sz="2800" smtClean="0">
                <a:latin typeface="Tahoma" charset="0"/>
              </a:rPr>
              <a:t>For your information …</a:t>
            </a:r>
          </a:p>
          <a:p>
            <a:pPr eaLnBrk="1" hangingPunct="1"/>
            <a:r>
              <a:rPr lang="en-US" sz="2800" smtClean="0">
                <a:latin typeface="Tahoma" charset="0"/>
              </a:rPr>
              <a:t>Little is known about hypnosis, but you can consider it a state of being 100% unconscious (rather than the normal 90-ish% unconscious).</a:t>
            </a:r>
          </a:p>
          <a:p>
            <a:pPr eaLnBrk="1" hangingPunct="1"/>
            <a:r>
              <a:rPr lang="en-US" sz="2800" smtClean="0">
                <a:latin typeface="Tahoma" charset="0"/>
              </a:rPr>
              <a:t>Hypnosis requires “susceptibility” (willingness).</a:t>
            </a:r>
          </a:p>
          <a:p>
            <a:pPr eaLnBrk="1" hangingPunct="1"/>
            <a:r>
              <a:rPr lang="en-US" sz="2800" smtClean="0">
                <a:latin typeface="Tahoma" charset="0"/>
              </a:rPr>
              <a:t>Hypnotized people will not do anything they would not consciously do. This includes post-hypnotic suggestions.</a:t>
            </a:r>
          </a:p>
          <a:p>
            <a:pPr eaLnBrk="1" hangingPunct="1"/>
            <a:r>
              <a:rPr lang="en-US" sz="2800" smtClean="0">
                <a:latin typeface="Tahoma" charset="0"/>
              </a:rPr>
              <a:t>With awareness, any suggestion can be undone. (All subconscious activities can be changed by raising them to conscious awareness).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4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4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latin typeface="Arial Black" pitchFamily="34" charset="0"/>
              </a:rPr>
              <a:t>The Psychoanalytic Method</a:t>
            </a:r>
          </a:p>
        </p:txBody>
      </p:sp>
      <p:sp>
        <p:nvSpPr>
          <p:cNvPr id="121859" name="Rectangle 3"/>
          <p:cNvSpPr>
            <a:spLocks noGrp="1" noChangeArrowheads="1"/>
          </p:cNvSpPr>
          <p:nvPr>
            <p:ph idx="1"/>
          </p:nvPr>
        </p:nvSpPr>
        <p:spPr>
          <a:xfrm>
            <a:off x="457200" y="1524000"/>
            <a:ext cx="8229600" cy="4754563"/>
          </a:xfrm>
        </p:spPr>
        <p:txBody>
          <a:bodyPr rtlCol="0">
            <a:normAutofit fontScale="92500"/>
          </a:bodyPr>
          <a:lstStyle/>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Analyst must combine the “glimpses” into the unconscious with a mental model, which leads to the diagnosis and treatment.</a:t>
            </a:r>
          </a:p>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Freud’s method for exploring the unconscious mind was “free association,” (next two slides) and his model was developed and expanded over the years (following slides).</a:t>
            </a:r>
          </a:p>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The result of it all is an effort to bring the patient’s experiences into consciousness, where it can be addressed rationally.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8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pic>
        <p:nvPicPr>
          <p:cNvPr id="16387" name="Picture 3" descr="figure3 copy"/>
          <p:cNvPicPr>
            <a:picLocks noGrp="1" noChangeAspect="1" noChangeArrowheads="1"/>
          </p:cNvPicPr>
          <p:nvPr>
            <p:ph idx="1"/>
          </p:nvPr>
        </p:nvPicPr>
        <p:blipFill>
          <a:blip r:embed="rId2" cstate="print"/>
          <a:srcRect/>
          <a:stretch>
            <a:fillRect/>
          </a:stretch>
        </p:blipFill>
        <p:spPr>
          <a:xfrm>
            <a:off x="0" y="76200"/>
            <a:ext cx="9144000" cy="670560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latin typeface="Arial Black" pitchFamily="34" charset="0"/>
              </a:rPr>
              <a:t>Free Association</a:t>
            </a:r>
          </a:p>
        </p:txBody>
      </p:sp>
      <p:sp>
        <p:nvSpPr>
          <p:cNvPr id="123907" name="Rectangle 3"/>
          <p:cNvSpPr>
            <a:spLocks noGrp="1" noChangeArrowheads="1"/>
          </p:cNvSpPr>
          <p:nvPr>
            <p:ph idx="1"/>
          </p:nvPr>
        </p:nvSpPr>
        <p:spPr>
          <a:xfrm>
            <a:off x="457200" y="1524000"/>
            <a:ext cx="8229600" cy="50292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latin typeface="Tahoma" pitchFamily="34" charset="0"/>
                <a:cs typeface="Tahoma" pitchFamily="34" charset="0"/>
              </a:rPr>
              <a:t>Freud was never good with hypnosis, and came to oppose its use as a therapeutic method.</a:t>
            </a:r>
          </a:p>
          <a:p>
            <a:pPr eaLnBrk="1" fontAlgn="auto" hangingPunct="1">
              <a:spcAft>
                <a:spcPts val="0"/>
              </a:spcAft>
              <a:buFont typeface="Arial" pitchFamily="34" charset="0"/>
              <a:buChar char="•"/>
              <a:defRPr/>
            </a:pPr>
            <a:r>
              <a:rPr lang="en-US" dirty="0" smtClean="0">
                <a:latin typeface="Tahoma" pitchFamily="34" charset="0"/>
                <a:cs typeface="Tahoma" pitchFamily="34" charset="0"/>
              </a:rPr>
              <a:t>He wanted a method that was better able to overcome resistance, and developed the method of “free association.”</a:t>
            </a:r>
          </a:p>
          <a:p>
            <a:pPr eaLnBrk="1" fontAlgn="auto" hangingPunct="1">
              <a:spcAft>
                <a:spcPts val="0"/>
              </a:spcAft>
              <a:buFont typeface="Arial" pitchFamily="34" charset="0"/>
              <a:buChar char="•"/>
              <a:defRPr/>
            </a:pPr>
            <a:r>
              <a:rPr lang="en-US" dirty="0" smtClean="0">
                <a:latin typeface="Tahoma" pitchFamily="34" charset="0"/>
                <a:cs typeface="Tahoma" pitchFamily="34" charset="0"/>
              </a:rPr>
              <a:t>Free association allows the patient to speak of whatever comes to mind. The psychoanalyst, in turn, tries to determine the nature of the unconscious activity from the free associations.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latin typeface="Arial Black" pitchFamily="34" charset="0"/>
              </a:rPr>
              <a:t>The Free Association Method</a:t>
            </a:r>
          </a:p>
        </p:txBody>
      </p:sp>
      <p:sp>
        <p:nvSpPr>
          <p:cNvPr id="125955" name="Rectangle 3"/>
          <p:cNvSpPr>
            <a:spLocks noGrp="1" noChangeArrowheads="1"/>
          </p:cNvSpPr>
          <p:nvPr>
            <p:ph idx="1"/>
          </p:nvPr>
        </p:nvSpPr>
        <p:spPr>
          <a:xfrm>
            <a:off x="457200" y="1600200"/>
            <a:ext cx="8229600" cy="5257800"/>
          </a:xfrm>
        </p:spPr>
        <p:txBody>
          <a:bodyPr rtlCol="0">
            <a:normAutofit lnSpcReduction="10000"/>
          </a:bodyPr>
          <a:lstStyle/>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Freud had the patient set up in the infamous “shrink’s couch.” Patients lied down, closed their eyes, relaxed, and spoke their thoughts.</a:t>
            </a:r>
          </a:p>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Freud focused on issues where the patients showed signs of resistance.</a:t>
            </a:r>
          </a:p>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Patients would work with suggestions about as well as when they were hypnotized.</a:t>
            </a:r>
          </a:p>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Free Association had the same problems as hypnosis, such as transference, but patients were conscious of the problems.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9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9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9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latin typeface="Arial Black" pitchFamily="34" charset="0"/>
              </a:rPr>
              <a:t>Freud’s Early Conclusions</a:t>
            </a:r>
          </a:p>
        </p:txBody>
      </p:sp>
      <p:sp>
        <p:nvSpPr>
          <p:cNvPr id="128003" name="Rectangle 3"/>
          <p:cNvSpPr>
            <a:spLocks noGrp="1" noChangeArrowheads="1"/>
          </p:cNvSpPr>
          <p:nvPr>
            <p:ph idx="1"/>
          </p:nvPr>
        </p:nvSpPr>
        <p:spPr>
          <a:xfrm>
            <a:off x="533400" y="1447800"/>
            <a:ext cx="8229600" cy="5410200"/>
          </a:xfrm>
        </p:spPr>
        <p:txBody>
          <a:bodyPr rtlCol="0">
            <a:normAutofit fontScale="92500" lnSpcReduction="10000"/>
          </a:bodyPr>
          <a:lstStyle/>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He first concluded that all hysteria patients were victims of childhood seduction/ molestation.</a:t>
            </a:r>
          </a:p>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“In all 18 cases, I have … come to learn of sexual experiences in childhood.”</a:t>
            </a:r>
          </a:p>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Many criticized his results, saying that his method encouraged patients to focus on childhood sexuality and seduction.</a:t>
            </a:r>
          </a:p>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Freud eventually abandoned the “childhood seduction” theory, concluding it was all imagined, or memories of childhood fantasies.</a:t>
            </a:r>
          </a:p>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100+ years later, we’re still not 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0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0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00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80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latin typeface="Arial Black" pitchFamily="34" charset="0"/>
              </a:rPr>
              <a:t>Developing Psychoanalysis</a:t>
            </a:r>
          </a:p>
        </p:txBody>
      </p:sp>
      <p:sp>
        <p:nvSpPr>
          <p:cNvPr id="130051" name="Rectangle 3"/>
          <p:cNvSpPr>
            <a:spLocks noGrp="1" noChangeArrowheads="1"/>
          </p:cNvSpPr>
          <p:nvPr>
            <p:ph idx="1"/>
          </p:nvPr>
        </p:nvSpPr>
        <p:spPr>
          <a:xfrm>
            <a:off x="457200" y="1447800"/>
            <a:ext cx="8229600" cy="5181600"/>
          </a:xfrm>
        </p:spPr>
        <p:txBody>
          <a:bodyPr rtlCol="0">
            <a:normAutofit lnSpcReduction="10000"/>
          </a:bodyPr>
          <a:lstStyle/>
          <a:p>
            <a:pPr eaLnBrk="1" fontAlgn="auto" hangingPunct="1">
              <a:spcAft>
                <a:spcPts val="0"/>
              </a:spcAft>
              <a:buFont typeface="Arial" pitchFamily="34" charset="0"/>
              <a:buChar char="•"/>
              <a:defRPr/>
            </a:pPr>
            <a:r>
              <a:rPr lang="en-US" dirty="0" smtClean="0">
                <a:latin typeface="Tahoma" pitchFamily="34" charset="0"/>
                <a:cs typeface="Tahoma" pitchFamily="34" charset="0"/>
              </a:rPr>
              <a:t>After the public reaction to his childhood seduction theory, Freud began a private self-psychoanalysis that lasted two years.</a:t>
            </a:r>
          </a:p>
          <a:p>
            <a:pPr eaLnBrk="1" fontAlgn="auto" hangingPunct="1">
              <a:spcAft>
                <a:spcPts val="0"/>
              </a:spcAft>
              <a:buFont typeface="Arial" pitchFamily="34" charset="0"/>
              <a:buChar char="•"/>
              <a:defRPr/>
            </a:pPr>
            <a:r>
              <a:rPr lang="en-US" dirty="0" smtClean="0">
                <a:latin typeface="Tahoma" pitchFamily="34" charset="0"/>
                <a:cs typeface="Tahoma" pitchFamily="34" charset="0"/>
              </a:rPr>
              <a:t>Analyzed behavior, conflicts, sexual urges, dreams, and anything else in his head.</a:t>
            </a:r>
          </a:p>
          <a:p>
            <a:pPr eaLnBrk="1" fontAlgn="auto" hangingPunct="1">
              <a:spcAft>
                <a:spcPts val="0"/>
              </a:spcAft>
              <a:buFont typeface="Arial" pitchFamily="34" charset="0"/>
              <a:buChar char="•"/>
              <a:defRPr/>
            </a:pPr>
            <a:r>
              <a:rPr lang="en-US" dirty="0" smtClean="0">
                <a:latin typeface="Tahoma" pitchFamily="34" charset="0"/>
                <a:cs typeface="Tahoma" pitchFamily="34" charset="0"/>
              </a:rPr>
              <a:t>This resulted in his infamous mental model, as well as his most famous work, “The Interpretation of Dreams” (1900). (It was very popular with the public and psychoanalysts, but not with academic psychologists).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4000" smtClean="0">
                <a:latin typeface="Arial Black" pitchFamily="34" charset="0"/>
              </a:rPr>
              <a:t>Sigmund Freud (1856-1939)</a:t>
            </a:r>
          </a:p>
        </p:txBody>
      </p:sp>
      <p:sp>
        <p:nvSpPr>
          <p:cNvPr id="152579" name="Rectangle 3"/>
          <p:cNvSpPr>
            <a:spLocks noGrp="1" noChangeArrowheads="1"/>
          </p:cNvSpPr>
          <p:nvPr>
            <p:ph idx="1"/>
          </p:nvPr>
        </p:nvSpPr>
        <p:spPr>
          <a:xfrm>
            <a:off x="457200" y="1524000"/>
            <a:ext cx="8229600" cy="4800600"/>
          </a:xfrm>
        </p:spPr>
        <p:txBody>
          <a:bodyPr rtlCol="0">
            <a:normAutofit lnSpcReduction="10000"/>
          </a:bodyPr>
          <a:lstStyle/>
          <a:p>
            <a:pPr eaLnBrk="1" fontAlgn="auto" hangingPunct="1">
              <a:spcAft>
                <a:spcPts val="0"/>
              </a:spcAft>
              <a:buFont typeface="Arial" pitchFamily="34" charset="0"/>
              <a:buChar char="•"/>
              <a:defRPr/>
            </a:pPr>
            <a:r>
              <a:rPr lang="en-US" dirty="0" smtClean="0">
                <a:latin typeface="Tahoma" pitchFamily="34" charset="0"/>
                <a:cs typeface="Tahoma" pitchFamily="34" charset="0"/>
              </a:rPr>
              <a:t>Freud’s initial genius was in his bringing  together of many diverse approaches to understanding the function of the mind.</a:t>
            </a:r>
          </a:p>
          <a:p>
            <a:pPr eaLnBrk="1" fontAlgn="auto" hangingPunct="1">
              <a:spcAft>
                <a:spcPts val="0"/>
              </a:spcAft>
              <a:buFont typeface="Arial" pitchFamily="34" charset="0"/>
              <a:buChar char="•"/>
              <a:defRPr/>
            </a:pPr>
            <a:r>
              <a:rPr lang="en-US" dirty="0" smtClean="0">
                <a:latin typeface="Tahoma" pitchFamily="34" charset="0"/>
                <a:cs typeface="Tahoma" pitchFamily="34" charset="0"/>
              </a:rPr>
              <a:t>Freud’s broad-based intellectual interests contributed to his extraordinary theories. A true scholar, Freud was interested in evolution theory, irrational behavior, sexuality, internal conflicts, and many other areas – He attempted to bring them all together.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5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latin typeface="Arial Black" pitchFamily="34" charset="0"/>
              </a:rPr>
              <a:t>Freud’s Mental Model</a:t>
            </a:r>
          </a:p>
        </p:txBody>
      </p:sp>
      <p:sp>
        <p:nvSpPr>
          <p:cNvPr id="132099" name="Rectangle 3"/>
          <p:cNvSpPr>
            <a:spLocks noGrp="1" noChangeArrowheads="1"/>
          </p:cNvSpPr>
          <p:nvPr>
            <p:ph idx="1"/>
          </p:nvPr>
        </p:nvSpPr>
        <p:spPr>
          <a:xfrm>
            <a:off x="457200" y="1447800"/>
            <a:ext cx="8229600" cy="5181600"/>
          </a:xfrm>
        </p:spPr>
        <p:txBody>
          <a:bodyPr rtlCol="0">
            <a:normAutofit fontScale="92500" lnSpcReduction="10000"/>
          </a:bodyPr>
          <a:lstStyle/>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Id – we are born with the id, which contains the “instincts” and “libido.” (Relates to Darwin’s internal needs for survival and procreation).</a:t>
            </a:r>
          </a:p>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Ego – we develop the ego as we become more aware of the difference between our inner urges and our environment. (relates to personality)</a:t>
            </a:r>
          </a:p>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Super-ego – the development of conscience, or the “ego-ideal.” Also considered an “ego-potential.” (going from ego to super-ego is like going from a real-self to an ideal-self)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smtClean="0"/>
          </a:p>
        </p:txBody>
      </p:sp>
      <p:pic>
        <p:nvPicPr>
          <p:cNvPr id="4099" name="Picture 3" descr="figure5"/>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p:txBody>
          <a:bodyPr/>
          <a:lstStyle/>
          <a:p>
            <a:pPr eaLnBrk="1" hangingPunct="1"/>
            <a:endParaRPr lang="en-US" smtClean="0"/>
          </a:p>
        </p:txBody>
      </p:sp>
      <p:pic>
        <p:nvPicPr>
          <p:cNvPr id="5123" name="Picture 4" descr="figure4"/>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latin typeface="Arial Black" pitchFamily="34" charset="0"/>
              </a:rPr>
              <a:t>Psychosexual Stages</a:t>
            </a:r>
          </a:p>
        </p:txBody>
      </p:sp>
      <p:sp>
        <p:nvSpPr>
          <p:cNvPr id="134147" name="Rectangle 3"/>
          <p:cNvSpPr>
            <a:spLocks noGrp="1" noChangeArrowheads="1"/>
          </p:cNvSpPr>
          <p:nvPr>
            <p:ph idx="1"/>
          </p:nvPr>
        </p:nvSpPr>
        <p:spPr>
          <a:xfrm>
            <a:off x="304800" y="1524000"/>
            <a:ext cx="8229600" cy="5105400"/>
          </a:xfrm>
        </p:spPr>
        <p:txBody>
          <a:bodyPr/>
          <a:lstStyle/>
          <a:p>
            <a:pPr eaLnBrk="1" hangingPunct="1"/>
            <a:r>
              <a:rPr lang="en-US" sz="2400" smtClean="0">
                <a:latin typeface="Tahoma" charset="0"/>
              </a:rPr>
              <a:t>Freud proposed that the sex-drive (Libido) developed in stages (was the first psychological stage theory).</a:t>
            </a:r>
          </a:p>
          <a:p>
            <a:pPr eaLnBrk="1" hangingPunct="1"/>
            <a:r>
              <a:rPr lang="en-US" sz="2400" smtClean="0">
                <a:latin typeface="Tahoma" charset="0"/>
              </a:rPr>
              <a:t>Oral (0-1) – finding gratification via the mouth.</a:t>
            </a:r>
          </a:p>
          <a:p>
            <a:pPr eaLnBrk="1" hangingPunct="1"/>
            <a:r>
              <a:rPr lang="en-US" sz="2400" smtClean="0">
                <a:latin typeface="Tahoma" charset="0"/>
              </a:rPr>
              <a:t>Anal (1-2) – pleasure in controlling urges. (being anal-retentive leads to a neatness instinct)</a:t>
            </a:r>
          </a:p>
          <a:p>
            <a:pPr eaLnBrk="1" hangingPunct="1"/>
            <a:r>
              <a:rPr lang="en-US" sz="2400" smtClean="0">
                <a:latin typeface="Tahoma" charset="0"/>
              </a:rPr>
              <a:t>Phallic (3-5) – we become aware of pleasure within our sexual organs. We develop sex-roles (men fear castration, women express penis-envy). We also begin to relate to our parents sexually (develop our respective Oedipus/Electra complexes). Ego develops.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1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414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4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latin typeface="Arial Black" pitchFamily="34" charset="0"/>
              </a:rPr>
              <a:t>Psychosexual Stages</a:t>
            </a:r>
          </a:p>
        </p:txBody>
      </p:sp>
      <p:sp>
        <p:nvSpPr>
          <p:cNvPr id="136195" name="Rectangle 3"/>
          <p:cNvSpPr>
            <a:spLocks noGrp="1" noChangeArrowheads="1"/>
          </p:cNvSpPr>
          <p:nvPr>
            <p:ph idx="1"/>
          </p:nvPr>
        </p:nvSpPr>
        <p:spPr>
          <a:xfrm>
            <a:off x="304800" y="1524000"/>
            <a:ext cx="8382000" cy="5029200"/>
          </a:xfrm>
        </p:spPr>
        <p:txBody>
          <a:bodyPr/>
          <a:lstStyle/>
          <a:p>
            <a:pPr eaLnBrk="1" hangingPunct="1"/>
            <a:r>
              <a:rPr lang="en-US" sz="2400" smtClean="0">
                <a:latin typeface="Tahoma" charset="0"/>
              </a:rPr>
              <a:t>Latency (6-puberty) – we learn to replace our sexual urges with other activities (We learn to sublimate), and  we begin developing ego-defense mechanisms, such as </a:t>
            </a:r>
          </a:p>
          <a:p>
            <a:pPr lvl="1" eaLnBrk="1" hangingPunct="1"/>
            <a:r>
              <a:rPr lang="en-US" smtClean="0">
                <a:latin typeface="Tahoma" charset="0"/>
              </a:rPr>
              <a:t>Repression - most common mechanism</a:t>
            </a:r>
          </a:p>
          <a:p>
            <a:pPr lvl="1" eaLnBrk="1" hangingPunct="1"/>
            <a:r>
              <a:rPr lang="en-US" smtClean="0">
                <a:latin typeface="Tahoma" charset="0"/>
              </a:rPr>
              <a:t>Rationalization – consciously false justification</a:t>
            </a:r>
          </a:p>
          <a:p>
            <a:pPr lvl="1" eaLnBrk="1" hangingPunct="1"/>
            <a:r>
              <a:rPr lang="en-US" smtClean="0">
                <a:latin typeface="Tahoma" charset="0"/>
              </a:rPr>
              <a:t>Reaction formation – (for taboos) giving the opposite reaction of instinctive reaction (covering eyes during a movie’s nude scene)</a:t>
            </a:r>
          </a:p>
          <a:p>
            <a:pPr lvl="1" eaLnBrk="1" hangingPunct="1"/>
            <a:r>
              <a:rPr lang="en-US" smtClean="0">
                <a:latin typeface="Tahoma" charset="0"/>
              </a:rPr>
              <a:t>Others include sublimation, displacement, projection, identification with authority.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6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6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latin typeface="Arial Black" pitchFamily="34" charset="0"/>
              </a:rPr>
              <a:t>Psychosexual Stages</a:t>
            </a:r>
          </a:p>
        </p:txBody>
      </p:sp>
      <p:sp>
        <p:nvSpPr>
          <p:cNvPr id="138243" name="Rectangle 3"/>
          <p:cNvSpPr>
            <a:spLocks noGrp="1" noChangeArrowheads="1"/>
          </p:cNvSpPr>
          <p:nvPr>
            <p:ph idx="1"/>
          </p:nvPr>
        </p:nvSpPr>
        <p:spPr>
          <a:xfrm>
            <a:off x="457200" y="1447800"/>
            <a:ext cx="8229600" cy="5410200"/>
          </a:xfrm>
        </p:spPr>
        <p:txBody>
          <a:bodyPr/>
          <a:lstStyle/>
          <a:p>
            <a:pPr eaLnBrk="1" hangingPunct="1">
              <a:lnSpc>
                <a:spcPct val="90000"/>
              </a:lnSpc>
            </a:pPr>
            <a:r>
              <a:rPr lang="en-US" smtClean="0">
                <a:latin typeface="Tahoma" charset="0"/>
              </a:rPr>
              <a:t>Genital stage (puberty-death) – when puberty hits, the id (and related urges) overcome the latency stage and its mechanisms. </a:t>
            </a:r>
          </a:p>
          <a:p>
            <a:pPr lvl="1" eaLnBrk="1" hangingPunct="1">
              <a:lnSpc>
                <a:spcPct val="90000"/>
              </a:lnSpc>
            </a:pPr>
            <a:r>
              <a:rPr lang="en-US" smtClean="0">
                <a:latin typeface="Tahoma" charset="0"/>
              </a:rPr>
              <a:t>At this point, a person has unconscious needs (id) rising up to the surface, and meeting the resistance of the defense mechanisms. </a:t>
            </a:r>
          </a:p>
          <a:p>
            <a:pPr lvl="1" eaLnBrk="1" hangingPunct="1">
              <a:lnSpc>
                <a:spcPct val="90000"/>
              </a:lnSpc>
            </a:pPr>
            <a:r>
              <a:rPr lang="en-US" smtClean="0">
                <a:latin typeface="Tahoma" charset="0"/>
              </a:rPr>
              <a:t>This is where normal and abnormal responses to id urges are developed.</a:t>
            </a:r>
          </a:p>
          <a:p>
            <a:pPr eaLnBrk="1" hangingPunct="1">
              <a:lnSpc>
                <a:spcPct val="90000"/>
              </a:lnSpc>
            </a:pPr>
            <a:r>
              <a:rPr lang="en-US" smtClean="0">
                <a:latin typeface="Tahoma" charset="0"/>
              </a:rPr>
              <a:t>Overall, it is a model of human development, conscience, sexuality, personality, and abnormalities, all in 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24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824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8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p:txBody>
          <a:bodyPr/>
          <a:lstStyle/>
          <a:p>
            <a:pPr eaLnBrk="1" hangingPunct="1"/>
            <a:endParaRPr lang="en-US" smtClean="0"/>
          </a:p>
        </p:txBody>
      </p:sp>
      <p:pic>
        <p:nvPicPr>
          <p:cNvPr id="9219" name="Picture 4" descr="figure6"/>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latin typeface="Arial Black" pitchFamily="34" charset="0"/>
              </a:rPr>
              <a:t>Freud’s Theories of Illness</a:t>
            </a:r>
          </a:p>
        </p:txBody>
      </p:sp>
      <p:sp>
        <p:nvSpPr>
          <p:cNvPr id="10243" name="Rectangle 3"/>
          <p:cNvSpPr>
            <a:spLocks noGrp="1" noChangeArrowheads="1"/>
          </p:cNvSpPr>
          <p:nvPr>
            <p:ph idx="1"/>
          </p:nvPr>
        </p:nvSpPr>
        <p:spPr>
          <a:xfrm>
            <a:off x="381000" y="1447800"/>
            <a:ext cx="8229600" cy="5029200"/>
          </a:xfrm>
        </p:spPr>
        <p:txBody>
          <a:bodyPr/>
          <a:lstStyle/>
          <a:p>
            <a:pPr eaLnBrk="1" hangingPunct="1"/>
            <a:r>
              <a:rPr lang="en-US" smtClean="0">
                <a:latin typeface="Tahoma" charset="0"/>
              </a:rPr>
              <a:t>ANTITHETIC IDEAS &amp; COUNTERWILL</a:t>
            </a:r>
          </a:p>
          <a:p>
            <a:pPr eaLnBrk="1" hangingPunct="1">
              <a:buFont typeface="Wingdings" pitchFamily="2" charset="2"/>
              <a:buNone/>
            </a:pPr>
            <a:r>
              <a:rPr lang="en-US" smtClean="0">
                <a:latin typeface="Tahoma" charset="0"/>
              </a:rPr>
              <a:t>	</a:t>
            </a:r>
          </a:p>
          <a:p>
            <a:pPr eaLnBrk="1" hangingPunct="1"/>
            <a:r>
              <a:rPr lang="en-US" smtClean="0">
                <a:latin typeface="Tahoma" charset="0"/>
              </a:rPr>
              <a:t>INTENTIONS vs. EXPECTATIONS PROPER</a:t>
            </a:r>
          </a:p>
          <a:p>
            <a:pPr eaLnBrk="1" hangingPunct="1">
              <a:buFont typeface="Wingdings" pitchFamily="2" charset="2"/>
              <a:buNone/>
            </a:pPr>
            <a:endParaRPr lang="en-US" smtClean="0">
              <a:latin typeface="Tahoma" charset="0"/>
            </a:endParaRPr>
          </a:p>
          <a:p>
            <a:pPr eaLnBrk="1" hangingPunct="1"/>
            <a:r>
              <a:rPr lang="en-US" smtClean="0">
                <a:latin typeface="Tahoma" charset="0"/>
              </a:rPr>
              <a:t>SUBJECTIVE UNCERTAINTY</a:t>
            </a:r>
          </a:p>
          <a:p>
            <a:pPr eaLnBrk="1" hangingPunct="1">
              <a:buFont typeface="Wingdings" pitchFamily="2" charset="2"/>
              <a:buNone/>
            </a:pPr>
            <a:endParaRPr lang="en-US" smtClean="0">
              <a:latin typeface="Tahoma" charset="0"/>
            </a:endParaRPr>
          </a:p>
          <a:p>
            <a:pPr eaLnBrk="1" hangingPunct="1"/>
            <a:r>
              <a:rPr lang="en-US" smtClean="0">
                <a:latin typeface="Tahoma" charset="0"/>
              </a:rPr>
              <a:t>DISTRESSING ANTITHETIC IDEAS</a:t>
            </a:r>
          </a:p>
          <a:p>
            <a:pPr eaLnBrk="1" hangingPunct="1"/>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latin typeface="Arial Black" pitchFamily="34" charset="0"/>
              </a:rPr>
              <a:t>Sex and Neurosis</a:t>
            </a:r>
          </a:p>
        </p:txBody>
      </p:sp>
      <p:sp>
        <p:nvSpPr>
          <p:cNvPr id="11267" name="Rectangle 3"/>
          <p:cNvSpPr>
            <a:spLocks noGrp="1" noChangeArrowheads="1"/>
          </p:cNvSpPr>
          <p:nvPr>
            <p:ph idx="1"/>
          </p:nvPr>
        </p:nvSpPr>
        <p:spPr/>
        <p:txBody>
          <a:bodyPr/>
          <a:lstStyle/>
          <a:p>
            <a:pPr eaLnBrk="1" hangingPunct="1"/>
            <a:r>
              <a:rPr lang="en-US" smtClean="0">
                <a:latin typeface="Tahoma" charset="0"/>
              </a:rPr>
              <a:t>COITUS INTERRUPTUS &amp; CHILDHOOD MOLESTATION</a:t>
            </a:r>
          </a:p>
          <a:p>
            <a:pPr eaLnBrk="1" hangingPunct="1"/>
            <a:r>
              <a:rPr lang="en-US" smtClean="0">
                <a:latin typeface="Tahoma" charset="0"/>
              </a:rPr>
              <a:t>Sexual Frustration = Mental illness</a:t>
            </a:r>
          </a:p>
          <a:p>
            <a:pPr eaLnBrk="1" hangingPunct="1"/>
            <a:r>
              <a:rPr lang="en-US" smtClean="0">
                <a:latin typeface="Tahoma" charset="0"/>
              </a:rPr>
              <a:t>Childhood Sexual Molestation = Adult Mental Illness</a:t>
            </a:r>
          </a:p>
          <a:p>
            <a:pPr eaLnBrk="1" hangingPunct="1"/>
            <a:r>
              <a:rPr lang="en-US" smtClean="0">
                <a:latin typeface="Tahoma" charset="0"/>
              </a:rPr>
              <a:t>FREUD’S CORRECTED THESIS </a:t>
            </a:r>
          </a:p>
          <a:p>
            <a:pPr lvl="1" eaLnBrk="1" hangingPunct="1"/>
            <a:r>
              <a:rPr lang="en-US" smtClean="0">
                <a:latin typeface="Tahoma" charset="0"/>
              </a:rPr>
              <a:t>Actual Past vs. Memories of Fantasies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304800" y="0"/>
            <a:ext cx="8229600" cy="990600"/>
          </a:xfrm>
        </p:spPr>
        <p:txBody>
          <a:bodyPr rtlCol="0">
            <a:normAutofit fontScale="90000"/>
          </a:bodyPr>
          <a:lstStyle/>
          <a:p>
            <a:pPr eaLnBrk="1" fontAlgn="auto" hangingPunct="1">
              <a:spcAft>
                <a:spcPts val="0"/>
              </a:spcAft>
              <a:defRPr/>
            </a:pPr>
            <a:r>
              <a:rPr lang="en-US" sz="4000" dirty="0" smtClean="0">
                <a:latin typeface="Arial Black" pitchFamily="34" charset="0"/>
              </a:rPr>
              <a:t>Freud’s Final Theory of Illness</a:t>
            </a:r>
          </a:p>
        </p:txBody>
      </p:sp>
      <p:pic>
        <p:nvPicPr>
          <p:cNvPr id="12291" name="Picture 3" descr="figure7"/>
          <p:cNvPicPr>
            <a:picLocks noGrp="1" noChangeAspect="1" noChangeArrowheads="1"/>
          </p:cNvPicPr>
          <p:nvPr>
            <p:ph idx="1"/>
          </p:nvPr>
        </p:nvPicPr>
        <p:blipFill>
          <a:blip r:embed="rId2" cstate="print"/>
          <a:srcRect/>
          <a:stretch>
            <a:fillRect/>
          </a:stretch>
        </p:blipFill>
        <p:spPr>
          <a:xfrm>
            <a:off x="838200" y="892175"/>
            <a:ext cx="7010400" cy="5965825"/>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Rectangle 5"/>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smtClean="0">
                <a:latin typeface="Arial Black" pitchFamily="34" charset="0"/>
              </a:rPr>
              <a:t>Forerunners of Freudian Concepts</a:t>
            </a:r>
          </a:p>
        </p:txBody>
      </p:sp>
      <p:sp>
        <p:nvSpPr>
          <p:cNvPr id="116742" name="Rectangle 6"/>
          <p:cNvSpPr>
            <a:spLocks noGrp="1" noChangeArrowheads="1"/>
          </p:cNvSpPr>
          <p:nvPr>
            <p:ph idx="1"/>
          </p:nvPr>
        </p:nvSpPr>
        <p:spPr>
          <a:xfrm>
            <a:off x="457200" y="1600200"/>
            <a:ext cx="8686800" cy="5029200"/>
          </a:xfrm>
        </p:spPr>
        <p:txBody>
          <a:bodyPr/>
          <a:lstStyle/>
          <a:p>
            <a:pPr eaLnBrk="1" hangingPunct="1">
              <a:lnSpc>
                <a:spcPct val="90000"/>
              </a:lnSpc>
            </a:pPr>
            <a:r>
              <a:rPr lang="en-US" sz="2800" smtClean="0">
                <a:latin typeface="Tahoma" charset="0"/>
              </a:rPr>
              <a:t>It was during the 18th century that Leibnitz developed a theory of Monads to explain point of focus or energy (similar to Freud’s notion of Libido).</a:t>
            </a:r>
          </a:p>
          <a:p>
            <a:pPr eaLnBrk="1" hangingPunct="1">
              <a:lnSpc>
                <a:spcPct val="90000"/>
              </a:lnSpc>
              <a:spcBef>
                <a:spcPct val="5000"/>
              </a:spcBef>
            </a:pPr>
            <a:r>
              <a:rPr lang="en-US" sz="2800" smtClean="0">
                <a:latin typeface="Tahoma" charset="0"/>
              </a:rPr>
              <a:t>Friedrich Nietzshe (1844 – 1900) described the </a:t>
            </a:r>
          </a:p>
          <a:p>
            <a:pPr eaLnBrk="1" hangingPunct="1">
              <a:lnSpc>
                <a:spcPct val="90000"/>
              </a:lnSpc>
              <a:spcBef>
                <a:spcPct val="5000"/>
              </a:spcBef>
              <a:buFont typeface="Wingdings" pitchFamily="2" charset="2"/>
              <a:buNone/>
            </a:pPr>
            <a:r>
              <a:rPr lang="en-US" sz="2800" smtClean="0">
                <a:latin typeface="Tahoma" charset="0"/>
              </a:rPr>
              <a:t>	human being is basically an animal, but in order to function within civilized society, much of our raw animal nature must be kept under wraps (remain in the unconscious).</a:t>
            </a:r>
          </a:p>
          <a:p>
            <a:pPr eaLnBrk="1" hangingPunct="1">
              <a:lnSpc>
                <a:spcPct val="90000"/>
              </a:lnSpc>
            </a:pPr>
            <a:r>
              <a:rPr lang="en-US" sz="2800" smtClean="0">
                <a:latin typeface="Tahoma" charset="0"/>
              </a:rPr>
              <a:t>Concerning the expression of aggression, it was Nietzshe who first said that perverted behavior could be manifested when these impulses cannot be vented.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74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674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67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latin typeface="Arial Black" pitchFamily="34" charset="0"/>
              </a:rPr>
              <a:t>Freud’s Theories of Cure </a:t>
            </a:r>
          </a:p>
        </p:txBody>
      </p:sp>
      <p:sp>
        <p:nvSpPr>
          <p:cNvPr id="202755" name="Rectangle 3"/>
          <p:cNvSpPr>
            <a:spLocks noGrp="1" noChangeArrowheads="1"/>
          </p:cNvSpPr>
          <p:nvPr>
            <p:ph idx="1"/>
          </p:nvPr>
        </p:nvSpPr>
        <p:spPr>
          <a:xfrm>
            <a:off x="457200" y="1524000"/>
            <a:ext cx="8229600" cy="4876800"/>
          </a:xfrm>
        </p:spPr>
        <p:txBody>
          <a:bodyPr rtlCol="0">
            <a:normAutofit lnSpcReduction="10000"/>
          </a:bodyPr>
          <a:lstStyle/>
          <a:p>
            <a:pPr marL="609600" indent="-609600" eaLnBrk="1" fontAlgn="auto" hangingPunct="1">
              <a:lnSpc>
                <a:spcPct val="80000"/>
              </a:lnSpc>
              <a:spcAft>
                <a:spcPts val="0"/>
              </a:spcAft>
              <a:buFont typeface="Arial" pitchFamily="34" charset="0"/>
              <a:buChar char="•"/>
              <a:defRPr/>
            </a:pPr>
            <a:r>
              <a:rPr lang="en-US" dirty="0" smtClean="0">
                <a:latin typeface="Tahoma" pitchFamily="34" charset="0"/>
                <a:cs typeface="Tahoma" pitchFamily="34" charset="0"/>
              </a:rPr>
              <a:t>Role of Insight</a:t>
            </a:r>
          </a:p>
          <a:p>
            <a:pPr marL="609600" indent="-609600" eaLnBrk="1" fontAlgn="auto" hangingPunct="1">
              <a:lnSpc>
                <a:spcPct val="80000"/>
              </a:lnSpc>
              <a:spcAft>
                <a:spcPts val="0"/>
              </a:spcAft>
              <a:buFont typeface="Arial" pitchFamily="34" charset="0"/>
              <a:buChar char="•"/>
              <a:defRPr/>
            </a:pPr>
            <a:r>
              <a:rPr lang="en-US" dirty="0" smtClean="0">
                <a:latin typeface="Tahoma" pitchFamily="34" charset="0"/>
                <a:cs typeface="Tahoma" pitchFamily="34" charset="0"/>
              </a:rPr>
              <a:t>A neurotic is suffering from hidden meanings buried deep in the unconscious.</a:t>
            </a:r>
          </a:p>
          <a:p>
            <a:pPr marL="609600" indent="-609600" eaLnBrk="1" fontAlgn="auto" hangingPunct="1">
              <a:lnSpc>
                <a:spcPct val="80000"/>
              </a:lnSpc>
              <a:spcAft>
                <a:spcPts val="0"/>
              </a:spcAft>
              <a:buFont typeface="Arial" pitchFamily="34" charset="0"/>
              <a:buChar char="•"/>
              <a:defRPr/>
            </a:pPr>
            <a:r>
              <a:rPr lang="en-US" dirty="0" smtClean="0">
                <a:latin typeface="Tahoma" pitchFamily="34" charset="0"/>
                <a:cs typeface="Tahoma" pitchFamily="34" charset="0"/>
              </a:rPr>
              <a:t>Steps to an insightful understanding for a client</a:t>
            </a:r>
          </a:p>
          <a:p>
            <a:pPr marL="990600" lvl="1" indent="-533400" eaLnBrk="1" fontAlgn="auto" hangingPunct="1">
              <a:lnSpc>
                <a:spcPct val="80000"/>
              </a:lnSpc>
              <a:spcAft>
                <a:spcPts val="0"/>
              </a:spcAft>
              <a:buFont typeface="Arial" pitchFamily="34" charset="0"/>
              <a:buChar char="–"/>
              <a:defRPr/>
            </a:pPr>
            <a:r>
              <a:rPr lang="en-US" dirty="0" smtClean="0">
                <a:latin typeface="Tahoma" pitchFamily="34" charset="0"/>
                <a:cs typeface="Tahoma" pitchFamily="34" charset="0"/>
              </a:rPr>
              <a:t>Determining when and why Primal Repression occurred.</a:t>
            </a:r>
          </a:p>
          <a:p>
            <a:pPr marL="990600" lvl="1" indent="-533400" eaLnBrk="1" fontAlgn="auto" hangingPunct="1">
              <a:lnSpc>
                <a:spcPct val="80000"/>
              </a:lnSpc>
              <a:spcAft>
                <a:spcPts val="0"/>
              </a:spcAft>
              <a:buFont typeface="Arial" pitchFamily="34" charset="0"/>
              <a:buChar char="–"/>
              <a:defRPr/>
            </a:pPr>
            <a:r>
              <a:rPr lang="en-US" dirty="0" smtClean="0">
                <a:latin typeface="Tahoma" pitchFamily="34" charset="0"/>
                <a:cs typeface="Tahoma" pitchFamily="34" charset="0"/>
              </a:rPr>
              <a:t>Assuring patient that a different course of action in life can be taken</a:t>
            </a:r>
          </a:p>
          <a:p>
            <a:pPr marL="990600" lvl="1" indent="-533400" eaLnBrk="1" fontAlgn="auto" hangingPunct="1">
              <a:lnSpc>
                <a:spcPct val="80000"/>
              </a:lnSpc>
              <a:spcAft>
                <a:spcPts val="0"/>
              </a:spcAft>
              <a:buFont typeface="Arial" pitchFamily="34" charset="0"/>
              <a:buChar char="–"/>
              <a:defRPr/>
            </a:pPr>
            <a:r>
              <a:rPr lang="en-US" dirty="0" smtClean="0">
                <a:latin typeface="Tahoma" pitchFamily="34" charset="0"/>
                <a:cs typeface="Tahoma" pitchFamily="34" charset="0"/>
              </a:rPr>
              <a:t>Stressing all the positive changes in client’s life since primal repression.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275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275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275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275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27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latin typeface="Arial Black" pitchFamily="34" charset="0"/>
              </a:rPr>
              <a:t>Freud’s Final Theory of Cure</a:t>
            </a:r>
          </a:p>
        </p:txBody>
      </p:sp>
      <p:sp>
        <p:nvSpPr>
          <p:cNvPr id="204803" name="Rectangle 3"/>
          <p:cNvSpPr>
            <a:spLocks noGrp="1" noChangeArrowheads="1"/>
          </p:cNvSpPr>
          <p:nvPr>
            <p:ph idx="1"/>
          </p:nvPr>
        </p:nvSpPr>
        <p:spPr/>
        <p:txBody>
          <a:bodyPr/>
          <a:lstStyle/>
          <a:p>
            <a:pPr eaLnBrk="1" hangingPunct="1"/>
            <a:r>
              <a:rPr lang="en-US" sz="2800" smtClean="0">
                <a:latin typeface="Tahoma" charset="0"/>
              </a:rPr>
              <a:t>To be cured the Neurotic must  re-enact his Oedipal or her Electra complex in the therapeutic relationship.</a:t>
            </a:r>
          </a:p>
          <a:p>
            <a:pPr eaLnBrk="1" hangingPunct="1"/>
            <a:r>
              <a:rPr lang="en-US" sz="2800" smtClean="0">
                <a:latin typeface="Tahoma" charset="0"/>
              </a:rPr>
              <a:t>Freud called this a “transformed neurosis”, currently called a “transference neurosis”   </a:t>
            </a:r>
          </a:p>
          <a:p>
            <a:pPr eaLnBrk="1" hangingPunct="1"/>
            <a:r>
              <a:rPr lang="en-US" sz="2800" smtClean="0">
                <a:latin typeface="Tahoma" charset="0"/>
              </a:rPr>
              <a:t>What’s going on? The neurotic is projecting imagos (figures) from his/her childhood onto the person of the analyst.</a:t>
            </a:r>
          </a:p>
          <a:p>
            <a:pPr eaLnBrk="1" hangingPunct="1"/>
            <a:r>
              <a:rPr lang="en-US" sz="2800" smtClean="0">
                <a:latin typeface="Tahoma" charset="0"/>
              </a:rPr>
              <a:t>What you have is a full blown re-enactment of Oedipal or Electra complex.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latin typeface="Arial Black" pitchFamily="34" charset="0"/>
              </a:rPr>
              <a:t>How is the Neurotic Cured? </a:t>
            </a:r>
          </a:p>
        </p:txBody>
      </p:sp>
      <p:sp>
        <p:nvSpPr>
          <p:cNvPr id="206851" name="Rectangle 3"/>
          <p:cNvSpPr>
            <a:spLocks noGrp="1" noChangeArrowheads="1"/>
          </p:cNvSpPr>
          <p:nvPr>
            <p:ph idx="1"/>
          </p:nvPr>
        </p:nvSpPr>
        <p:spPr>
          <a:xfrm>
            <a:off x="457200" y="1600200"/>
            <a:ext cx="8229600" cy="4724400"/>
          </a:xfrm>
        </p:spPr>
        <p:txBody>
          <a:bodyPr rtlCol="0">
            <a:normAutofit lnSpcReduction="10000"/>
          </a:bodyPr>
          <a:lstStyle/>
          <a:p>
            <a:pPr eaLnBrk="1" fontAlgn="auto" hangingPunct="1">
              <a:spcAft>
                <a:spcPts val="0"/>
              </a:spcAft>
              <a:buFont typeface="Arial" pitchFamily="34" charset="0"/>
              <a:buChar char="•"/>
              <a:defRPr/>
            </a:pPr>
            <a:r>
              <a:rPr lang="en-US" dirty="0" smtClean="0">
                <a:latin typeface="Tahoma" pitchFamily="34" charset="0"/>
                <a:cs typeface="Tahoma" pitchFamily="34" charset="0"/>
              </a:rPr>
              <a:t>Transference Neurosis</a:t>
            </a:r>
          </a:p>
          <a:p>
            <a:pPr eaLnBrk="1" fontAlgn="auto" hangingPunct="1">
              <a:spcAft>
                <a:spcPts val="0"/>
              </a:spcAft>
              <a:buFont typeface="Arial" pitchFamily="34" charset="0"/>
              <a:buChar char="•"/>
              <a:defRPr/>
            </a:pPr>
            <a:r>
              <a:rPr lang="en-US" dirty="0" smtClean="0">
                <a:latin typeface="Tahoma" pitchFamily="34" charset="0"/>
                <a:cs typeface="Tahoma" pitchFamily="34" charset="0"/>
              </a:rPr>
              <a:t>The full- blown re-enactment of the of the Oedipal or Electra complex becomes the vehicle of cure.</a:t>
            </a:r>
          </a:p>
          <a:p>
            <a:pPr eaLnBrk="1" fontAlgn="auto" hangingPunct="1">
              <a:spcAft>
                <a:spcPts val="0"/>
              </a:spcAft>
              <a:buFont typeface="Arial" pitchFamily="34" charset="0"/>
              <a:buChar char="•"/>
              <a:defRPr/>
            </a:pPr>
            <a:r>
              <a:rPr lang="en-US" dirty="0" smtClean="0">
                <a:latin typeface="Tahoma" pitchFamily="34" charset="0"/>
                <a:cs typeface="Tahoma" pitchFamily="34" charset="0"/>
              </a:rPr>
              <a:t>The emotions are real.</a:t>
            </a:r>
          </a:p>
          <a:p>
            <a:pPr eaLnBrk="1" fontAlgn="auto" hangingPunct="1">
              <a:spcAft>
                <a:spcPts val="0"/>
              </a:spcAft>
              <a:buFont typeface="Arial" pitchFamily="34" charset="0"/>
              <a:buChar char="•"/>
              <a:defRPr/>
            </a:pPr>
            <a:r>
              <a:rPr lang="en-US" dirty="0" smtClean="0">
                <a:latin typeface="Tahoma" pitchFamily="34" charset="0"/>
                <a:cs typeface="Tahoma" pitchFamily="34" charset="0"/>
              </a:rPr>
              <a:t>Positive Transference – love, lust, exaggerated admiration </a:t>
            </a:r>
          </a:p>
          <a:p>
            <a:pPr eaLnBrk="1" fontAlgn="auto" hangingPunct="1">
              <a:spcAft>
                <a:spcPts val="0"/>
              </a:spcAft>
              <a:buFont typeface="Arial" pitchFamily="34" charset="0"/>
              <a:buChar char="•"/>
              <a:defRPr/>
            </a:pPr>
            <a:r>
              <a:rPr lang="en-US" dirty="0" smtClean="0">
                <a:latin typeface="Tahoma" pitchFamily="34" charset="0"/>
                <a:cs typeface="Tahoma" pitchFamily="34" charset="0"/>
              </a:rPr>
              <a:t>Negative Transference – hate, disdain, death wishes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8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685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685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68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latin typeface="Arial Black" pitchFamily="34" charset="0"/>
              </a:rPr>
              <a:t>How is the Neurotic Cured? </a:t>
            </a:r>
          </a:p>
        </p:txBody>
      </p:sp>
      <p:sp>
        <p:nvSpPr>
          <p:cNvPr id="208899" name="Rectangle 3"/>
          <p:cNvSpPr>
            <a:spLocks noGrp="1" noChangeArrowheads="1"/>
          </p:cNvSpPr>
          <p:nvPr>
            <p:ph idx="1"/>
          </p:nvPr>
        </p:nvSpPr>
        <p:spPr>
          <a:xfrm>
            <a:off x="457200" y="1600200"/>
            <a:ext cx="8229600" cy="4724400"/>
          </a:xfrm>
        </p:spPr>
        <p:txBody>
          <a:bodyPr rtlCol="0">
            <a:normAutofit lnSpcReduction="10000"/>
          </a:bodyPr>
          <a:lstStyle/>
          <a:p>
            <a:pPr lvl="1"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Flow of Libido</a:t>
            </a:r>
          </a:p>
          <a:p>
            <a:pPr lvl="1" eaLnBrk="1" fontAlgn="auto" hangingPunct="1">
              <a:lnSpc>
                <a:spcPct val="90000"/>
              </a:lnSpc>
              <a:spcAft>
                <a:spcPts val="0"/>
              </a:spcAft>
              <a:buFont typeface="Wingdings" pitchFamily="2" charset="2"/>
              <a:buNone/>
              <a:defRPr/>
            </a:pPr>
            <a:endParaRPr lang="en-US" dirty="0" smtClean="0">
              <a:latin typeface="Tahoma" pitchFamily="34" charset="0"/>
              <a:cs typeface="Tahoma" pitchFamily="34" charset="0"/>
            </a:endParaRPr>
          </a:p>
          <a:p>
            <a:pPr lvl="1" eaLnBrk="1" fontAlgn="auto" hangingPunct="1">
              <a:lnSpc>
                <a:spcPct val="90000"/>
              </a:lnSpc>
              <a:spcAft>
                <a:spcPts val="0"/>
              </a:spcAft>
              <a:buFont typeface="Arial" pitchFamily="34" charset="0"/>
              <a:buChar char="–"/>
              <a:defRPr/>
            </a:pPr>
            <a:r>
              <a:rPr lang="en-US" b="1" dirty="0" smtClean="0">
                <a:latin typeface="Tahoma" pitchFamily="34" charset="0"/>
                <a:cs typeface="Tahoma" pitchFamily="34" charset="0"/>
              </a:rPr>
              <a:t>REPRESSION</a:t>
            </a:r>
            <a:r>
              <a:rPr lang="en-US" dirty="0" smtClean="0">
                <a:latin typeface="Tahoma" pitchFamily="34" charset="0"/>
                <a:cs typeface="Tahoma" pitchFamily="34" charset="0"/>
              </a:rPr>
              <a:t> (Libido used to keep repressed content out of conscious awareness)</a:t>
            </a:r>
          </a:p>
          <a:p>
            <a:pPr lvl="1" eaLnBrk="1" fontAlgn="auto" hangingPunct="1">
              <a:lnSpc>
                <a:spcPct val="90000"/>
              </a:lnSpc>
              <a:spcAft>
                <a:spcPts val="0"/>
              </a:spcAft>
              <a:buFont typeface="Wingdings" pitchFamily="2" charset="2"/>
              <a:buNone/>
              <a:defRPr/>
            </a:pPr>
            <a:endParaRPr lang="en-US" dirty="0" smtClean="0">
              <a:latin typeface="Tahoma" pitchFamily="34" charset="0"/>
              <a:cs typeface="Tahoma" pitchFamily="34" charset="0"/>
            </a:endParaRPr>
          </a:p>
          <a:p>
            <a:pPr lvl="1" eaLnBrk="1" fontAlgn="auto" hangingPunct="1">
              <a:lnSpc>
                <a:spcPct val="90000"/>
              </a:lnSpc>
              <a:spcAft>
                <a:spcPts val="0"/>
              </a:spcAft>
              <a:buFont typeface="Arial" pitchFamily="34" charset="0"/>
              <a:buChar char="–"/>
              <a:defRPr/>
            </a:pPr>
            <a:r>
              <a:rPr lang="en-US" b="1" dirty="0" smtClean="0">
                <a:latin typeface="Tahoma" pitchFamily="34" charset="0"/>
                <a:cs typeface="Tahoma" pitchFamily="34" charset="0"/>
              </a:rPr>
              <a:t>TRANSFERECE</a:t>
            </a:r>
            <a:r>
              <a:rPr lang="en-US" dirty="0" smtClean="0">
                <a:latin typeface="Tahoma" pitchFamily="34" charset="0"/>
                <a:cs typeface="Tahoma" pitchFamily="34" charset="0"/>
              </a:rPr>
              <a:t> (libido used to re-enact Oedipal or Electra drama with analyst as surrogate)</a:t>
            </a:r>
          </a:p>
          <a:p>
            <a:pPr lvl="1" eaLnBrk="1" fontAlgn="auto" hangingPunct="1">
              <a:lnSpc>
                <a:spcPct val="90000"/>
              </a:lnSpc>
              <a:spcAft>
                <a:spcPts val="0"/>
              </a:spcAft>
              <a:buFont typeface="Wingdings" pitchFamily="2" charset="2"/>
              <a:buNone/>
              <a:defRPr/>
            </a:pPr>
            <a:endParaRPr lang="en-US" dirty="0" smtClean="0">
              <a:latin typeface="Tahoma" pitchFamily="34" charset="0"/>
              <a:cs typeface="Tahoma" pitchFamily="34" charset="0"/>
            </a:endParaRPr>
          </a:p>
          <a:p>
            <a:pPr lvl="1" eaLnBrk="1" fontAlgn="auto" hangingPunct="1">
              <a:lnSpc>
                <a:spcPct val="90000"/>
              </a:lnSpc>
              <a:spcAft>
                <a:spcPts val="0"/>
              </a:spcAft>
              <a:buFont typeface="Arial" pitchFamily="34" charset="0"/>
              <a:buChar char="–"/>
              <a:defRPr/>
            </a:pPr>
            <a:r>
              <a:rPr lang="en-US" b="1" dirty="0" smtClean="0">
                <a:latin typeface="Tahoma" pitchFamily="34" charset="0"/>
                <a:cs typeface="Tahoma" pitchFamily="34" charset="0"/>
              </a:rPr>
              <a:t>CURE</a:t>
            </a:r>
            <a:r>
              <a:rPr lang="en-US" dirty="0" smtClean="0">
                <a:latin typeface="Tahoma" pitchFamily="34" charset="0"/>
                <a:cs typeface="Tahoma" pitchFamily="34" charset="0"/>
              </a:rPr>
              <a:t> (liberated Libido is re-invested in client’s ego) </a:t>
            </a:r>
            <a:endParaRPr lang="en-US" sz="2000" dirty="0" smtClean="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8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p:txBody>
          <a:bodyPr/>
          <a:lstStyle/>
          <a:p>
            <a:r>
              <a:rPr lang="en-US" i="1" smtClean="0">
                <a:hlinkClick r:id="rId2"/>
              </a:rPr>
              <a:t>www.</a:t>
            </a:r>
            <a:r>
              <a:rPr lang="en-US" b="1" i="1" smtClean="0">
                <a:hlinkClick r:id="rId2"/>
              </a:rPr>
              <a:t>youtube</a:t>
            </a:r>
            <a:r>
              <a:rPr lang="en-US" i="1" smtClean="0">
                <a:hlinkClick r:id="rId2"/>
              </a:rPr>
              <a:t>.com/watch?v=xDbe0WD-aMI</a:t>
            </a:r>
            <a:endParaRPr lang="en-US" i="1" smtClean="0"/>
          </a:p>
          <a:p>
            <a:r>
              <a:rPr lang="en-US" i="1" smtClean="0"/>
              <a:t>www.</a:t>
            </a:r>
            <a:r>
              <a:rPr lang="en-US" b="1" i="1" smtClean="0"/>
              <a:t>youtube</a:t>
            </a:r>
            <a:r>
              <a:rPr lang="en-US" i="1" smtClean="0"/>
              <a:t>.com/watch?v=xDbe0WD-aMI</a:t>
            </a:r>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latin typeface="Arial Black" pitchFamily="34" charset="0"/>
              </a:rPr>
              <a:t>Final Comments</a:t>
            </a:r>
          </a:p>
        </p:txBody>
      </p:sp>
      <p:sp>
        <p:nvSpPr>
          <p:cNvPr id="140291" name="Rectangle 3"/>
          <p:cNvSpPr>
            <a:spLocks noGrp="1" noChangeArrowheads="1"/>
          </p:cNvSpPr>
          <p:nvPr>
            <p:ph idx="1"/>
          </p:nvPr>
        </p:nvSpPr>
        <p:spPr>
          <a:xfrm>
            <a:off x="381000" y="1524000"/>
            <a:ext cx="8229600" cy="5029200"/>
          </a:xfrm>
        </p:spPr>
        <p:txBody>
          <a:bodyPr rtlCol="0">
            <a:normAutofit lnSpcReduction="10000"/>
          </a:bodyPr>
          <a:lstStyle/>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Freud made many modifications to his theory as time passed, and other psychoanalysts proposed many, many more changes.</a:t>
            </a:r>
          </a:p>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Researchers commonly criticize Freud’s lack of experiments and statistics, as well as the lack of </a:t>
            </a:r>
            <a:r>
              <a:rPr lang="en-US" dirty="0" err="1" smtClean="0">
                <a:latin typeface="Tahoma" pitchFamily="34" charset="0"/>
                <a:cs typeface="Tahoma" pitchFamily="34" charset="0"/>
              </a:rPr>
              <a:t>falsifiability</a:t>
            </a:r>
            <a:r>
              <a:rPr lang="en-US" dirty="0" smtClean="0">
                <a:latin typeface="Tahoma" pitchFamily="34" charset="0"/>
                <a:cs typeface="Tahoma" pitchFamily="34" charset="0"/>
              </a:rPr>
              <a:t> in his presentation of theory.</a:t>
            </a:r>
          </a:p>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The MOST IMPORTANT criticism, though, asks if Freud is truly overcoming resistance, or merely creating something out of nothing.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smtClean="0">
                <a:latin typeface="Arial Black" pitchFamily="34" charset="0"/>
              </a:rPr>
              <a:t>Arthur Schopenhauer (1788–1860)</a:t>
            </a:r>
          </a:p>
        </p:txBody>
      </p:sp>
      <p:sp>
        <p:nvSpPr>
          <p:cNvPr id="118787" name="Rectangle 3"/>
          <p:cNvSpPr>
            <a:spLocks noGrp="1" noChangeArrowheads="1"/>
          </p:cNvSpPr>
          <p:nvPr>
            <p:ph idx="1"/>
          </p:nvPr>
        </p:nvSpPr>
        <p:spPr/>
        <p:txBody>
          <a:bodyPr/>
          <a:lstStyle/>
          <a:p>
            <a:pPr eaLnBrk="1" hangingPunct="1"/>
            <a:r>
              <a:rPr lang="en-US" smtClean="0">
                <a:latin typeface="Tahoma" charset="0"/>
              </a:rPr>
              <a:t>It was Schopenhauer who first expressed his belief in the existence of the unconscious &amp; proposed an early theory of repression.</a:t>
            </a:r>
          </a:p>
          <a:p>
            <a:pPr eaLnBrk="1" hangingPunct="1"/>
            <a:r>
              <a:rPr lang="en-US" smtClean="0">
                <a:latin typeface="Tahoma" charset="0"/>
              </a:rPr>
              <a:t>He also anticipated the notion of sublimation as escape from irrational instinctual forces through intellectual pursuits.</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7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smtClean="0">
                <a:latin typeface="Arial Black" pitchFamily="34" charset="0"/>
              </a:rPr>
              <a:t>General Theoretical Antecedents</a:t>
            </a:r>
          </a:p>
        </p:txBody>
      </p:sp>
      <p:sp>
        <p:nvSpPr>
          <p:cNvPr id="102403" name="Rectangle 3"/>
          <p:cNvSpPr>
            <a:spLocks noGrp="1" noChangeArrowheads="1"/>
          </p:cNvSpPr>
          <p:nvPr>
            <p:ph idx="1"/>
          </p:nvPr>
        </p:nvSpPr>
        <p:spPr>
          <a:xfrm>
            <a:off x="228600" y="1676400"/>
            <a:ext cx="8229600" cy="5181600"/>
          </a:xfrm>
        </p:spPr>
        <p:txBody>
          <a:bodyPr/>
          <a:lstStyle/>
          <a:p>
            <a:pPr eaLnBrk="1" hangingPunct="1"/>
            <a:r>
              <a:rPr lang="en-US" sz="2400" smtClean="0">
                <a:latin typeface="Tahoma" charset="0"/>
              </a:rPr>
              <a:t>From Darwin’s theory of evolution Freud borrowed several valuable concepts such as unconscious processes (instincts, drives) and the importance of the sexual drive.</a:t>
            </a:r>
          </a:p>
          <a:p>
            <a:pPr eaLnBrk="1" hangingPunct="1"/>
            <a:r>
              <a:rPr lang="en-US" sz="2400" smtClean="0">
                <a:latin typeface="Tahoma" charset="0"/>
              </a:rPr>
              <a:t>He was also mindful of The Romanticists’ (1800s) emphasis on the importance of emotions in the non-rational mind, and the existentialists’ notions of  personal and interpersonal conflicts.</a:t>
            </a:r>
          </a:p>
          <a:p>
            <a:pPr eaLnBrk="1" hangingPunct="1"/>
            <a:r>
              <a:rPr lang="en-US" sz="2400" smtClean="0">
                <a:latin typeface="Tahoma" charset="0"/>
              </a:rPr>
              <a:t>In particular, Nietzsche’s own struggles with his rational and irrational “inner forces” had a uniquely important influence on Freud’s thinking.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latin typeface="Arial Black" pitchFamily="34" charset="0"/>
              </a:rPr>
              <a:t>“Conscience” Antecedents</a:t>
            </a:r>
          </a:p>
        </p:txBody>
      </p:sp>
      <p:sp>
        <p:nvSpPr>
          <p:cNvPr id="103429" name="Rectangle 5"/>
          <p:cNvSpPr>
            <a:spLocks noGrp="1" noChangeArrowheads="1"/>
          </p:cNvSpPr>
          <p:nvPr>
            <p:ph idx="1"/>
          </p:nvPr>
        </p:nvSpPr>
        <p:spPr/>
        <p:txBody>
          <a:bodyPr/>
          <a:lstStyle/>
          <a:p>
            <a:pPr eaLnBrk="1" hangingPunct="1">
              <a:lnSpc>
                <a:spcPct val="90000"/>
              </a:lnSpc>
            </a:pPr>
            <a:r>
              <a:rPr lang="en-US" smtClean="0">
                <a:latin typeface="Tahoma" charset="0"/>
              </a:rPr>
              <a:t>Johann Herbart (1776-1841) – proposed the notion of a threshold between consciousness and unconsciousness.</a:t>
            </a:r>
          </a:p>
          <a:p>
            <a:pPr eaLnBrk="1" hangingPunct="1">
              <a:lnSpc>
                <a:spcPct val="90000"/>
              </a:lnSpc>
            </a:pPr>
            <a:r>
              <a:rPr lang="en-US" smtClean="0">
                <a:latin typeface="Tahoma" charset="0"/>
              </a:rPr>
              <a:t>Proposed “limen” (threshold) theory of conscience</a:t>
            </a:r>
          </a:p>
          <a:p>
            <a:pPr eaLnBrk="1" hangingPunct="1">
              <a:lnSpc>
                <a:spcPct val="90000"/>
              </a:lnSpc>
            </a:pPr>
            <a:r>
              <a:rPr lang="en-US" smtClean="0">
                <a:latin typeface="Tahoma" charset="0"/>
              </a:rPr>
              <a:t>According to Herbart, unconscious activity is always present, but must be raised above the limen to become conscious activity. (included the role of  suppression)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4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latin typeface="Arial Black" pitchFamily="34" charset="0"/>
              </a:rPr>
              <a:t>“Conscience” Antecedents (cont.)</a:t>
            </a:r>
            <a:endParaRPr lang="en-US" dirty="0" smtClean="0"/>
          </a:p>
        </p:txBody>
      </p:sp>
      <p:sp>
        <p:nvSpPr>
          <p:cNvPr id="8195" name="Rectangle 3"/>
          <p:cNvSpPr>
            <a:spLocks noGrp="1" noChangeArrowheads="1"/>
          </p:cNvSpPr>
          <p:nvPr>
            <p:ph idx="1"/>
          </p:nvPr>
        </p:nvSpPr>
        <p:spPr/>
        <p:txBody>
          <a:bodyPr/>
          <a:lstStyle/>
          <a:p>
            <a:pPr eaLnBrk="1" hangingPunct="1"/>
            <a:r>
              <a:rPr lang="en-US" smtClean="0">
                <a:latin typeface="Tahoma" charset="0"/>
              </a:rPr>
              <a:t>Gustav Fechner (1801-1887)</a:t>
            </a:r>
          </a:p>
          <a:p>
            <a:pPr eaLnBrk="1" hangingPunct="1"/>
            <a:r>
              <a:rPr lang="en-US" sz="3600" smtClean="0">
                <a:latin typeface="Tahoma" charset="0"/>
              </a:rPr>
              <a:t>Proposed “iceberg analogy” of conscience</a:t>
            </a:r>
          </a:p>
          <a:p>
            <a:pPr lvl="1" eaLnBrk="1" hangingPunct="1"/>
            <a:r>
              <a:rPr lang="en-US" sz="3200" smtClean="0">
                <a:latin typeface="Tahoma" charset="0"/>
              </a:rPr>
              <a:t>Roughly 90% of icebergs are underwater, and Fechner proposed that many of our mental influences are similarly “below the surface.”</a:t>
            </a:r>
          </a:p>
          <a:p>
            <a:pPr eaLnBrk="1" hangingPunct="1">
              <a:buFont typeface="Wingdings" pitchFamily="2" charset="2"/>
              <a:buNone/>
            </a:pPr>
            <a:endParaRPr lang="en-US" smtClean="0">
              <a:latin typeface="Tahoma"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dirty="0" smtClean="0">
                <a:latin typeface="Arial Black" pitchFamily="34" charset="0"/>
              </a:rPr>
              <a:t>Hypnosis and Psychoanalysis </a:t>
            </a:r>
          </a:p>
        </p:txBody>
      </p:sp>
      <p:sp>
        <p:nvSpPr>
          <p:cNvPr id="104451" name="Rectangle 3"/>
          <p:cNvSpPr>
            <a:spLocks noGrp="1" noChangeArrowheads="1"/>
          </p:cNvSpPr>
          <p:nvPr>
            <p:ph idx="1"/>
          </p:nvPr>
        </p:nvSpPr>
        <p:spPr>
          <a:xfrm>
            <a:off x="457200" y="1600200"/>
            <a:ext cx="8229600" cy="4724400"/>
          </a:xfrm>
        </p:spPr>
        <p:txBody>
          <a:bodyPr/>
          <a:lstStyle/>
          <a:p>
            <a:pPr eaLnBrk="1" hangingPunct="1">
              <a:lnSpc>
                <a:spcPct val="90000"/>
              </a:lnSpc>
            </a:pPr>
            <a:r>
              <a:rPr lang="en-US" sz="2800" smtClean="0">
                <a:latin typeface="Tahoma" charset="0"/>
              </a:rPr>
              <a:t>Mesmer (1734-1815) developed the technique for hypnosis, which generated tremendous interest. </a:t>
            </a:r>
          </a:p>
          <a:p>
            <a:pPr eaLnBrk="1" hangingPunct="1">
              <a:lnSpc>
                <a:spcPct val="90000"/>
              </a:lnSpc>
            </a:pPr>
            <a:r>
              <a:rPr lang="en-US" sz="2800" smtClean="0">
                <a:latin typeface="Tahoma" charset="0"/>
              </a:rPr>
              <a:t>Freud worked with pioneers in the clinical application of hypnosis.</a:t>
            </a:r>
          </a:p>
          <a:p>
            <a:pPr eaLnBrk="1" hangingPunct="1">
              <a:lnSpc>
                <a:spcPct val="90000"/>
              </a:lnSpc>
            </a:pPr>
            <a:r>
              <a:rPr lang="en-US" sz="2800" smtClean="0">
                <a:latin typeface="Tahoma" charset="0"/>
              </a:rPr>
              <a:t>Jean Charcot (1825-1893) used hypnosis to treat hysterical patients with much success.</a:t>
            </a:r>
          </a:p>
          <a:p>
            <a:pPr eaLnBrk="1" hangingPunct="1">
              <a:lnSpc>
                <a:spcPct val="90000"/>
              </a:lnSpc>
            </a:pPr>
            <a:r>
              <a:rPr lang="en-US" sz="2800" smtClean="0">
                <a:latin typeface="Tahoma" charset="0"/>
              </a:rPr>
              <a:t>Joseph Breuer (1842-1925) also used hypnosis to treat hysterical patients. Freud considered him to be the true founder of psychoanalysis because of his work with hypnosis, particularly the famous case of “Anna 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4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latin typeface="Arial Black" pitchFamily="34" charset="0"/>
              </a:rPr>
              <a:t>Anna O.</a:t>
            </a:r>
          </a:p>
        </p:txBody>
      </p:sp>
      <p:sp>
        <p:nvSpPr>
          <p:cNvPr id="107523" name="Rectangle 3"/>
          <p:cNvSpPr>
            <a:spLocks noGrp="1" noChangeArrowheads="1"/>
          </p:cNvSpPr>
          <p:nvPr>
            <p:ph idx="1"/>
          </p:nvPr>
        </p:nvSpPr>
        <p:spPr>
          <a:xfrm>
            <a:off x="228600" y="1524000"/>
            <a:ext cx="8229600" cy="5029200"/>
          </a:xfrm>
        </p:spPr>
        <p:txBody>
          <a:bodyPr rtlCol="0">
            <a:normAutofit fontScale="92500"/>
          </a:bodyPr>
          <a:lstStyle/>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Anna O. is famous as the first case discussed in Breuer and Freud’s “Studies on Hysteria.”</a:t>
            </a:r>
          </a:p>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She had many symptoms of hysteria, such as paralysis of limbs, vision and hearing loss, etc.</a:t>
            </a:r>
          </a:p>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Breuer hypnotized Anna O. and had her recall the circumstances that began the symptoms.</a:t>
            </a:r>
          </a:p>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The results were mixed and depended on  symptoms being treated.</a:t>
            </a:r>
          </a:p>
          <a:p>
            <a:pPr eaLnBrk="1" fontAlgn="auto" hangingPunct="1">
              <a:lnSpc>
                <a:spcPct val="90000"/>
              </a:lnSpc>
              <a:spcAft>
                <a:spcPts val="0"/>
              </a:spcAft>
              <a:buFont typeface="Arial" pitchFamily="34" charset="0"/>
              <a:buChar char="•"/>
              <a:defRPr/>
            </a:pPr>
            <a:r>
              <a:rPr lang="en-US" dirty="0" smtClean="0">
                <a:latin typeface="Tahoma" pitchFamily="34" charset="0"/>
                <a:cs typeface="Tahoma" pitchFamily="34" charset="0"/>
              </a:rPr>
              <a:t>Breuer called his method “catharsis.”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4153</TotalTime>
  <Words>1924</Words>
  <Application>Microsoft Office PowerPoint</Application>
  <PresentationFormat>On-screen Show (4:3)</PresentationFormat>
  <Paragraphs>147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Freud’s Psychoanalysis: Beneath Consciousness</vt:lpstr>
      <vt:lpstr>Sigmund Freud (1856-1939)</vt:lpstr>
      <vt:lpstr>Forerunners of Freudian Concepts</vt:lpstr>
      <vt:lpstr>Arthur Schopenhauer (1788–1860)</vt:lpstr>
      <vt:lpstr>General Theoretical Antecedents</vt:lpstr>
      <vt:lpstr>“Conscience” Antecedents</vt:lpstr>
      <vt:lpstr>“Conscience” Antecedents (cont.)</vt:lpstr>
      <vt:lpstr>Hypnosis and Psychoanalysis </vt:lpstr>
      <vt:lpstr>Anna O.</vt:lpstr>
      <vt:lpstr>Catharsis</vt:lpstr>
      <vt:lpstr>Catharsis and Hypnosis</vt:lpstr>
      <vt:lpstr>Slide 12</vt:lpstr>
      <vt:lpstr>Facts about Hypnosis</vt:lpstr>
      <vt:lpstr>The Psychoanalytic Method</vt:lpstr>
      <vt:lpstr>Slide 15</vt:lpstr>
      <vt:lpstr>Free Association</vt:lpstr>
      <vt:lpstr>The Free Association Method</vt:lpstr>
      <vt:lpstr>Freud’s Early Conclusions</vt:lpstr>
      <vt:lpstr>Developing Psychoanalysis</vt:lpstr>
      <vt:lpstr>Freud’s Mental Model</vt:lpstr>
      <vt:lpstr>Slide 21</vt:lpstr>
      <vt:lpstr>Slide 22</vt:lpstr>
      <vt:lpstr>Psychosexual Stages</vt:lpstr>
      <vt:lpstr>Psychosexual Stages</vt:lpstr>
      <vt:lpstr>Psychosexual Stages</vt:lpstr>
      <vt:lpstr>Slide 26</vt:lpstr>
      <vt:lpstr>Freud’s Theories of Illness</vt:lpstr>
      <vt:lpstr>Sex and Neurosis</vt:lpstr>
      <vt:lpstr>Freud’s Final Theory of Illness</vt:lpstr>
      <vt:lpstr>Freud’s Theories of Cure </vt:lpstr>
      <vt:lpstr>Freud’s Final Theory of Cure</vt:lpstr>
      <vt:lpstr>How is the Neurotic Cured? </vt:lpstr>
      <vt:lpstr>How is the Neurotic Cured? </vt:lpstr>
      <vt:lpstr>Slide 34</vt:lpstr>
      <vt:lpstr>Final Comments</vt:lpstr>
    </vt:vector>
  </TitlesOfParts>
  <Company>The University of Texas at San Antonio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william.chance</dc:creator>
  <cp:lastModifiedBy>utsa</cp:lastModifiedBy>
  <cp:revision>102</cp:revision>
  <dcterms:created xsi:type="dcterms:W3CDTF">2006-03-21T20:17:23Z</dcterms:created>
  <dcterms:modified xsi:type="dcterms:W3CDTF">2012-11-13T18:30:45Z</dcterms:modified>
</cp:coreProperties>
</file>